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65" r:id="rId7"/>
    <p:sldId id="267" r:id="rId8"/>
    <p:sldId id="266" r:id="rId9"/>
    <p:sldId id="257" r:id="rId10"/>
    <p:sldId id="258" r:id="rId11"/>
    <p:sldId id="259" r:id="rId12"/>
    <p:sldId id="260" r:id="rId13"/>
    <p:sldId id="261"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61060F74-27FB-43D2-8FF5-7CF7E625510D}" type="datetimeFigureOut">
              <a:rPr lang="en-IE" smtClean="0"/>
              <a:t>25/05/2020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290058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060F74-27FB-43D2-8FF5-7CF7E625510D}" type="datetimeFigureOut">
              <a:rPr lang="en-IE" smtClean="0"/>
              <a:t>25/05/2020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351799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060F74-27FB-43D2-8FF5-7CF7E625510D}" type="datetimeFigureOut">
              <a:rPr lang="en-IE" smtClean="0"/>
              <a:t>25/05/2020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172937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61060F74-27FB-43D2-8FF5-7CF7E625510D}" type="datetimeFigureOut">
              <a:rPr lang="en-IE" smtClean="0"/>
              <a:t>25/05/2020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102507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060F74-27FB-43D2-8FF5-7CF7E625510D}" type="datetimeFigureOut">
              <a:rPr lang="en-IE" smtClean="0"/>
              <a:t>25/05/2020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270621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61060F74-27FB-43D2-8FF5-7CF7E625510D}" type="datetimeFigureOut">
              <a:rPr lang="en-IE" smtClean="0"/>
              <a:t>25/05/2020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2865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61060F74-27FB-43D2-8FF5-7CF7E625510D}" type="datetimeFigureOut">
              <a:rPr lang="en-IE" smtClean="0"/>
              <a:t>25/05/2020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286332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61060F74-27FB-43D2-8FF5-7CF7E625510D}" type="datetimeFigureOut">
              <a:rPr lang="en-IE" smtClean="0"/>
              <a:t>25/05/2020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419977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60F74-27FB-43D2-8FF5-7CF7E625510D}" type="datetimeFigureOut">
              <a:rPr lang="en-IE" smtClean="0"/>
              <a:t>25/05/2020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36349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60F74-27FB-43D2-8FF5-7CF7E625510D}" type="datetimeFigureOut">
              <a:rPr lang="en-IE" smtClean="0"/>
              <a:t>25/05/2020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313608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60F74-27FB-43D2-8FF5-7CF7E625510D}" type="datetimeFigureOut">
              <a:rPr lang="en-IE" smtClean="0"/>
              <a:t>25/05/2020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0F2FC08-C13D-46BB-9FD4-4EBD9B250A77}" type="slidenum">
              <a:rPr lang="en-IE" smtClean="0"/>
              <a:t>‹#›</a:t>
            </a:fld>
            <a:endParaRPr lang="en-IE"/>
          </a:p>
        </p:txBody>
      </p:sp>
    </p:spTree>
    <p:extLst>
      <p:ext uri="{BB962C8B-B14F-4D97-AF65-F5344CB8AC3E}">
        <p14:creationId xmlns:p14="http://schemas.microsoft.com/office/powerpoint/2010/main" val="4021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60F74-27FB-43D2-8FF5-7CF7E625510D}" type="datetimeFigureOut">
              <a:rPr lang="en-IE" smtClean="0"/>
              <a:t>25/05/2020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2FC08-C13D-46BB-9FD4-4EBD9B250A77}" type="slidenum">
              <a:rPr lang="en-IE" smtClean="0"/>
              <a:t>‹#›</a:t>
            </a:fld>
            <a:endParaRPr lang="en-IE"/>
          </a:p>
        </p:txBody>
      </p:sp>
    </p:spTree>
    <p:extLst>
      <p:ext uri="{BB962C8B-B14F-4D97-AF65-F5344CB8AC3E}">
        <p14:creationId xmlns:p14="http://schemas.microsoft.com/office/powerpoint/2010/main" val="228831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h5.ggpht.com/-pcWXSEMEdPg/Tymr_MVHEAI/AAAAAAAAOYQ/JNSwn_Yc7Fo/s1600-h/edit5%5b4%5d.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h5.ggpht.com/-7wjKMQlwbjY/Tymr_nIRB6I/AAAAAAAAOYg/TSpGwjnV5u8/s1600-h/edit6%5b4%5d.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lh4.ggpht.com/-xiZw8g3uL7g/TymsAcQBtSI/AAAAAAAAOYw/hn5tTD0n5M8/s1600-h/edit7%5b4%5d.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lh5.ggpht.com/-w19bEL5HgWM/TymsBJhbTZI/AAAAAAAAOZA/0t2UPbmAqk0/s1600-h/edit10%5b4%5d.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lh4.ggpht.com/-QYJBsfAMlzI/TymsB9Uf9VI/AAAAAAAAOZQ/xCXBT52IuoY/s1600-h/edit3%5b4%5d.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lh5.ggpht.com/-nr6BUfUy3r0/Tymr-VhOK8I/AAAAAAAAOYA/ppqdL-LQiyM/s1600-h/edit9%5b4%5d.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64014"/>
          </a:xfrm>
        </p:spPr>
        <p:txBody>
          <a:bodyPr/>
          <a:lstStyle/>
          <a:p>
            <a:r>
              <a:rPr lang="en-IE" dirty="0">
                <a:latin typeface="A Year Without Rain" panose="02000000000000000000" pitchFamily="2" charset="0"/>
              </a:rPr>
              <a:t>One point perspective painting</a:t>
            </a:r>
          </a:p>
        </p:txBody>
      </p:sp>
      <p:pic>
        <p:nvPicPr>
          <p:cNvPr id="5" name="Picture 4"/>
          <p:cNvPicPr/>
          <p:nvPr/>
        </p:nvPicPr>
        <p:blipFill rotWithShape="1">
          <a:blip r:embed="rId2">
            <a:extLst>
              <a:ext uri="{28A0092B-C50C-407E-A947-70E740481C1C}">
                <a14:useLocalDpi xmlns:a14="http://schemas.microsoft.com/office/drawing/2010/main" val="0"/>
              </a:ext>
            </a:extLst>
          </a:blip>
          <a:srcRect l="34733" t="35473" r="37348" b="42628"/>
          <a:stretch/>
        </p:blipFill>
        <p:spPr bwMode="auto">
          <a:xfrm>
            <a:off x="236114" y="2194164"/>
            <a:ext cx="5868472" cy="275132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extLst>
              <a:ext uri="{28A0092B-C50C-407E-A947-70E740481C1C}">
                <a14:useLocalDpi xmlns:a14="http://schemas.microsoft.com/office/drawing/2010/main" val="0"/>
              </a:ext>
            </a:extLst>
          </a:blip>
          <a:srcRect l="34733" t="15731" r="36019" b="63294"/>
          <a:stretch/>
        </p:blipFill>
        <p:spPr bwMode="auto">
          <a:xfrm>
            <a:off x="6096000" y="2086377"/>
            <a:ext cx="5919989" cy="27384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386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100" dirty="0">
                <a:latin typeface="A Year Without Rain" panose="02000000000000000000" pitchFamily="2" charset="0"/>
              </a:rPr>
              <a:t>2. Draw a dot in the middle (vanishing point) and make an “X” from corner to corner (or close enough) passing through the dot.</a:t>
            </a:r>
            <a:r>
              <a:rPr lang="en-IE" dirty="0"/>
              <a:t/>
            </a:r>
            <a:br>
              <a:rPr lang="en-IE" dirty="0"/>
            </a:br>
            <a:endParaRPr lang="en-IE" dirty="0"/>
          </a:p>
        </p:txBody>
      </p:sp>
      <p:pic>
        <p:nvPicPr>
          <p:cNvPr id="4" name="Content Placeholder 3" descr="edit5">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151" y="1473948"/>
            <a:ext cx="7782328" cy="4991245"/>
          </a:xfrm>
          <a:prstGeom prst="rect">
            <a:avLst/>
          </a:prstGeom>
          <a:noFill/>
          <a:ln>
            <a:noFill/>
          </a:ln>
        </p:spPr>
      </p:pic>
      <p:sp>
        <p:nvSpPr>
          <p:cNvPr id="5" name="Title 1"/>
          <p:cNvSpPr txBox="1">
            <a:spLocks/>
          </p:cNvSpPr>
          <p:nvPr/>
        </p:nvSpPr>
        <p:spPr>
          <a:xfrm>
            <a:off x="8434589" y="2487991"/>
            <a:ext cx="2705637" cy="2534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latin typeface="A Year Without Rain" panose="02000000000000000000" pitchFamily="2" charset="0"/>
              </a:rPr>
              <a:t>Again, keep it light!</a:t>
            </a:r>
          </a:p>
        </p:txBody>
      </p:sp>
    </p:spTree>
    <p:extLst>
      <p:ext uri="{BB962C8B-B14F-4D97-AF65-F5344CB8AC3E}">
        <p14:creationId xmlns:p14="http://schemas.microsoft.com/office/powerpoint/2010/main" val="329032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3.Draw the footpaths first from the vanishing point </a:t>
            </a:r>
          </a:p>
        </p:txBody>
      </p:sp>
      <p:sp>
        <p:nvSpPr>
          <p:cNvPr id="5" name="Title 1"/>
          <p:cNvSpPr txBox="1">
            <a:spLocks/>
          </p:cNvSpPr>
          <p:nvPr/>
        </p:nvSpPr>
        <p:spPr>
          <a:xfrm>
            <a:off x="7235283" y="2134452"/>
            <a:ext cx="4200572" cy="2805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Remember to </a:t>
            </a:r>
          </a:p>
          <a:p>
            <a:r>
              <a:rPr lang="en-IE" dirty="0"/>
              <a:t>keep your pencil marks light.</a:t>
            </a:r>
          </a:p>
        </p:txBody>
      </p:sp>
      <p:pic>
        <p:nvPicPr>
          <p:cNvPr id="6" name="Picture 5"/>
          <p:cNvPicPr>
            <a:picLocks noChangeAspect="1"/>
          </p:cNvPicPr>
          <p:nvPr/>
        </p:nvPicPr>
        <p:blipFill>
          <a:blip r:embed="rId2"/>
          <a:stretch>
            <a:fillRect/>
          </a:stretch>
        </p:blipFill>
        <p:spPr>
          <a:xfrm>
            <a:off x="999544" y="1805104"/>
            <a:ext cx="5286375" cy="4229100"/>
          </a:xfrm>
          <a:prstGeom prst="rect">
            <a:avLst/>
          </a:prstGeom>
        </p:spPr>
      </p:pic>
    </p:spTree>
    <p:extLst>
      <p:ext uri="{BB962C8B-B14F-4D97-AF65-F5344CB8AC3E}">
        <p14:creationId xmlns:p14="http://schemas.microsoft.com/office/powerpoint/2010/main" val="186176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a:latin typeface="A Year Without Rain" panose="02000000000000000000" pitchFamily="2" charset="0"/>
              </a:rPr>
              <a:t>4. Draw the trees starting on the bottom on the “X” all the way to the vanishing point, descending towards the middle. </a:t>
            </a:r>
          </a:p>
        </p:txBody>
      </p:sp>
      <p:sp>
        <p:nvSpPr>
          <p:cNvPr id="3" name="Content Placeholder 2"/>
          <p:cNvSpPr>
            <a:spLocks noGrp="1"/>
          </p:cNvSpPr>
          <p:nvPr>
            <p:ph idx="1"/>
          </p:nvPr>
        </p:nvSpPr>
        <p:spPr/>
        <p:txBody>
          <a:bodyPr>
            <a:normAutofit fontScale="92500" lnSpcReduction="20000"/>
          </a:bodyPr>
          <a:lstStyle/>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endParaRPr lang="en-IE" dirty="0">
              <a:latin typeface="A Year Without Rain" panose="02000000000000000000" pitchFamily="2" charset="0"/>
            </a:endParaRPr>
          </a:p>
          <a:p>
            <a:pPr marL="0" indent="0">
              <a:buNone/>
            </a:pPr>
            <a:r>
              <a:rPr lang="en-IE" dirty="0">
                <a:latin typeface="A Year Without Rain" panose="02000000000000000000" pitchFamily="2" charset="0"/>
              </a:rPr>
              <a:t>. </a:t>
            </a:r>
          </a:p>
        </p:txBody>
      </p:sp>
      <p:pic>
        <p:nvPicPr>
          <p:cNvPr id="4" name="Picture 3" descr="edit6">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5446690" cy="4313327"/>
          </a:xfrm>
          <a:prstGeom prst="rect">
            <a:avLst/>
          </a:prstGeom>
          <a:noFill/>
          <a:ln>
            <a:noFill/>
          </a:ln>
        </p:spPr>
      </p:pic>
      <p:sp>
        <p:nvSpPr>
          <p:cNvPr id="5" name="Rectangle 4"/>
          <p:cNvSpPr/>
          <p:nvPr/>
        </p:nvSpPr>
        <p:spPr>
          <a:xfrm>
            <a:off x="6666964" y="1825625"/>
            <a:ext cx="3352800" cy="3108543"/>
          </a:xfrm>
          <a:prstGeom prst="rect">
            <a:avLst/>
          </a:prstGeom>
        </p:spPr>
        <p:txBody>
          <a:bodyPr wrap="square">
            <a:spAutoFit/>
          </a:bodyPr>
          <a:lstStyle/>
          <a:p>
            <a:r>
              <a:rPr lang="en-IE" sz="2800" dirty="0">
                <a:latin typeface="A Year Without Rain" panose="02000000000000000000" pitchFamily="2" charset="0"/>
              </a:rPr>
              <a:t>Make sure the trees </a:t>
            </a:r>
          </a:p>
          <a:p>
            <a:r>
              <a:rPr lang="en-IE" sz="2800" dirty="0">
                <a:latin typeface="A Year Without Rain" panose="02000000000000000000" pitchFamily="2" charset="0"/>
              </a:rPr>
              <a:t>are straight and parallel </a:t>
            </a:r>
          </a:p>
          <a:p>
            <a:r>
              <a:rPr lang="en-IE" sz="2800" dirty="0">
                <a:latin typeface="A Year Without Rain" panose="02000000000000000000" pitchFamily="2" charset="0"/>
              </a:rPr>
              <a:t>to the side of the paper – lightly draw in case you need to rub out!</a:t>
            </a:r>
            <a:endParaRPr lang="en-IE" sz="2800" dirty="0"/>
          </a:p>
        </p:txBody>
      </p:sp>
      <p:sp>
        <p:nvSpPr>
          <p:cNvPr id="6" name="Rectangle 5"/>
          <p:cNvSpPr/>
          <p:nvPr/>
        </p:nvSpPr>
        <p:spPr>
          <a:xfrm>
            <a:off x="6562323" y="4934168"/>
            <a:ext cx="4539266" cy="954107"/>
          </a:xfrm>
          <a:prstGeom prst="rect">
            <a:avLst/>
          </a:prstGeom>
        </p:spPr>
        <p:txBody>
          <a:bodyPr wrap="square">
            <a:spAutoFit/>
          </a:bodyPr>
          <a:lstStyle/>
          <a:p>
            <a:r>
              <a:rPr lang="en-IE" sz="2800" dirty="0">
                <a:latin typeface="A Year Without Rain" panose="02000000000000000000" pitchFamily="2" charset="0"/>
              </a:rPr>
              <a:t>Also – note the leafy parts are above the horizon line </a:t>
            </a:r>
            <a:endParaRPr lang="en-IE" sz="2800" dirty="0"/>
          </a:p>
        </p:txBody>
      </p:sp>
    </p:spTree>
    <p:extLst>
      <p:ext uri="{BB962C8B-B14F-4D97-AF65-F5344CB8AC3E}">
        <p14:creationId xmlns:p14="http://schemas.microsoft.com/office/powerpoint/2010/main" val="88463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52752" cy="5662188"/>
          </a:xfrm>
        </p:spPr>
        <p:txBody>
          <a:bodyPr>
            <a:normAutofit fontScale="90000"/>
          </a:bodyPr>
          <a:lstStyle/>
          <a:p>
            <a:r>
              <a:rPr lang="en-IE" sz="3600" dirty="0">
                <a:latin typeface="A Year Without Rain" panose="02000000000000000000" pitchFamily="2" charset="0"/>
              </a:rPr>
              <a:t/>
            </a:r>
            <a:br>
              <a:rPr lang="en-IE" sz="3600" dirty="0">
                <a:latin typeface="A Year Without Rain" panose="02000000000000000000" pitchFamily="2" charset="0"/>
              </a:rPr>
            </a:br>
            <a:r>
              <a:rPr lang="en-IE" sz="3600" dirty="0">
                <a:latin typeface="A Year Without Rain" panose="02000000000000000000" pitchFamily="2" charset="0"/>
              </a:rPr>
              <a:t>5. This bit is tricky: </a:t>
            </a:r>
            <a:br>
              <a:rPr lang="en-IE" sz="3600" dirty="0">
                <a:latin typeface="A Year Without Rain" panose="02000000000000000000" pitchFamily="2" charset="0"/>
              </a:rPr>
            </a:br>
            <a:r>
              <a:rPr lang="en-IE" sz="3600" dirty="0">
                <a:latin typeface="A Year Without Rain" panose="02000000000000000000" pitchFamily="2" charset="0"/>
              </a:rPr>
              <a:t/>
            </a:r>
            <a:br>
              <a:rPr lang="en-IE" sz="3600" dirty="0">
                <a:latin typeface="A Year Without Rain" panose="02000000000000000000" pitchFamily="2" charset="0"/>
              </a:rPr>
            </a:br>
            <a:r>
              <a:rPr lang="en-IE" dirty="0">
                <a:latin typeface="A Year Without Rain" panose="02000000000000000000" pitchFamily="2" charset="0"/>
              </a:rPr>
              <a:t>“One, straight out, two diagonal down, three, straight down to the ground, four straight down again, and five, bring it in along the side!”</a:t>
            </a:r>
            <a:br>
              <a:rPr lang="en-IE" dirty="0">
                <a:latin typeface="A Year Without Rain" panose="02000000000000000000" pitchFamily="2" charset="0"/>
              </a:rPr>
            </a:br>
            <a:r>
              <a:rPr lang="en-IE" dirty="0"/>
              <a:t/>
            </a:r>
            <a:br>
              <a:rPr lang="en-IE" dirty="0"/>
            </a:br>
            <a:endParaRPr lang="en-IE" dirty="0"/>
          </a:p>
        </p:txBody>
      </p:sp>
      <p:pic>
        <p:nvPicPr>
          <p:cNvPr id="4" name="Content Placeholder 3" descr="edit7">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4439" y="605307"/>
            <a:ext cx="3966693" cy="5422005"/>
          </a:xfrm>
          <a:prstGeom prst="rect">
            <a:avLst/>
          </a:prstGeom>
          <a:noFill/>
          <a:ln>
            <a:noFill/>
          </a:ln>
        </p:spPr>
      </p:pic>
    </p:spTree>
    <p:extLst>
      <p:ext uri="{BB962C8B-B14F-4D97-AF65-F5344CB8AC3E}">
        <p14:creationId xmlns:p14="http://schemas.microsoft.com/office/powerpoint/2010/main" val="302508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378" y="1395344"/>
            <a:ext cx="6469489" cy="5095608"/>
          </a:xfrm>
        </p:spPr>
        <p:txBody>
          <a:bodyPr>
            <a:normAutofit fontScale="92500" lnSpcReduction="20000"/>
          </a:bodyPr>
          <a:lstStyle/>
          <a:p>
            <a:pPr marL="0" indent="0">
              <a:buNone/>
            </a:pPr>
            <a:r>
              <a:rPr lang="en-IE" dirty="0">
                <a:latin typeface="A Year Without Rain" panose="02000000000000000000" pitchFamily="2" charset="0"/>
              </a:rPr>
              <a:t/>
            </a:r>
            <a:br>
              <a:rPr lang="en-IE" dirty="0">
                <a:latin typeface="A Year Without Rain" panose="02000000000000000000" pitchFamily="2" charset="0"/>
              </a:rPr>
            </a:br>
            <a:r>
              <a:rPr lang="en-IE" dirty="0">
                <a:latin typeface="A Year Without Rain" panose="02000000000000000000" pitchFamily="2" charset="0"/>
              </a:rPr>
              <a:t>The lines on the tops and bottoms of the windows ABOVE the horizon line are parallel to the top part of the “X”…….below that, when you PASS the Horizon line, the lines on the tops and bottoms of the windows are parallel to the BOTTOM part of the “X” which is now the footpath. </a:t>
            </a:r>
          </a:p>
          <a:p>
            <a:pPr marL="0" indent="0">
              <a:buNone/>
            </a:pPr>
            <a:r>
              <a:rPr lang="en-IE" dirty="0">
                <a:latin typeface="A Year Without Rain" panose="02000000000000000000" pitchFamily="2" charset="0"/>
              </a:rPr>
              <a:t>The top of the door is also parallel to the footpath </a:t>
            </a:r>
            <a:br>
              <a:rPr lang="en-IE" dirty="0">
                <a:latin typeface="A Year Without Rain" panose="02000000000000000000" pitchFamily="2" charset="0"/>
              </a:rPr>
            </a:br>
            <a:r>
              <a:rPr lang="en-IE" dirty="0">
                <a:latin typeface="A Year Without Rain" panose="02000000000000000000" pitchFamily="2" charset="0"/>
              </a:rPr>
              <a:t>below: RED parallel to RED and BLUE parallel to BLUE</a:t>
            </a:r>
            <a:br>
              <a:rPr lang="en-IE" dirty="0">
                <a:latin typeface="A Year Without Rain" panose="02000000000000000000" pitchFamily="2" charset="0"/>
              </a:rPr>
            </a:br>
            <a:endParaRPr lang="en-IE" dirty="0">
              <a:latin typeface="A Year Without Rain" panose="02000000000000000000" pitchFamily="2" charset="0"/>
            </a:endParaRPr>
          </a:p>
          <a:p>
            <a:pPr marL="0" indent="0">
              <a:buNone/>
            </a:pPr>
            <a:r>
              <a:rPr lang="en-IE" dirty="0">
                <a:latin typeface="A Year Without Rain" panose="02000000000000000000" pitchFamily="2" charset="0"/>
              </a:rPr>
              <a:t>The windows on the OTHER side of the house are normal right angle squares or rectangles.</a:t>
            </a:r>
            <a:r>
              <a:rPr lang="en-IE" dirty="0"/>
              <a:t/>
            </a:r>
            <a:br>
              <a:rPr lang="en-IE" dirty="0"/>
            </a:br>
            <a:endParaRPr lang="en-IE" dirty="0"/>
          </a:p>
        </p:txBody>
      </p:sp>
      <p:pic>
        <p:nvPicPr>
          <p:cNvPr id="4" name="Picture 3" descr="edit1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755361" y="508292"/>
            <a:ext cx="3524250" cy="6076950"/>
          </a:xfrm>
          <a:prstGeom prst="rect">
            <a:avLst/>
          </a:prstGeom>
          <a:noFill/>
          <a:ln>
            <a:noFill/>
          </a:ln>
        </p:spPr>
      </p:pic>
      <p:sp>
        <p:nvSpPr>
          <p:cNvPr id="5" name="Rectangle 4"/>
          <p:cNvSpPr/>
          <p:nvPr/>
        </p:nvSpPr>
        <p:spPr>
          <a:xfrm>
            <a:off x="987379" y="318126"/>
            <a:ext cx="8530107" cy="1077218"/>
          </a:xfrm>
          <a:prstGeom prst="rect">
            <a:avLst/>
          </a:prstGeom>
        </p:spPr>
        <p:txBody>
          <a:bodyPr wrap="square">
            <a:spAutoFit/>
          </a:bodyPr>
          <a:lstStyle/>
          <a:p>
            <a:r>
              <a:rPr lang="en-IE" sz="3200" dirty="0">
                <a:latin typeface="A Year Without Rain" panose="02000000000000000000" pitchFamily="2" charset="0"/>
              </a:rPr>
              <a:t>6. For the windows, start with the side with the door facing the street. </a:t>
            </a:r>
          </a:p>
        </p:txBody>
      </p:sp>
    </p:spTree>
    <p:extLst>
      <p:ext uri="{BB962C8B-B14F-4D97-AF65-F5344CB8AC3E}">
        <p14:creationId xmlns:p14="http://schemas.microsoft.com/office/powerpoint/2010/main" val="95815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latin typeface="A Year Without Rain" panose="02000000000000000000" pitchFamily="2" charset="0"/>
              </a:rPr>
              <a:t>7. Now rub out the “X” and the parts of the horizon line that overlap the trees and buildings</a:t>
            </a:r>
          </a:p>
        </p:txBody>
      </p:sp>
      <p:pic>
        <p:nvPicPr>
          <p:cNvPr id="4" name="Content Placeholder 3" descr="edit3">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3567" y="1690688"/>
            <a:ext cx="7603768" cy="4735870"/>
          </a:xfrm>
          <a:prstGeom prst="rect">
            <a:avLst/>
          </a:prstGeom>
          <a:noFill/>
          <a:ln>
            <a:noFill/>
          </a:ln>
        </p:spPr>
      </p:pic>
    </p:spTree>
    <p:extLst>
      <p:ext uri="{BB962C8B-B14F-4D97-AF65-F5344CB8AC3E}">
        <p14:creationId xmlns:p14="http://schemas.microsoft.com/office/powerpoint/2010/main" val="305474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2551837"/>
            <a:ext cx="6096000" cy="646331"/>
          </a:xfrm>
          <a:prstGeom prst="rect">
            <a:avLst/>
          </a:prstGeom>
        </p:spPr>
        <p:txBody>
          <a:bodyPr>
            <a:spAutoFit/>
          </a:bodyPr>
          <a:lstStyle/>
          <a:p>
            <a:r>
              <a:rPr lang="en-IE" dirty="0"/>
              <a:t/>
            </a:r>
            <a:br>
              <a:rPr lang="en-IE" dirty="0"/>
            </a:br>
            <a:endParaRPr lang="en-IE" dirty="0"/>
          </a:p>
        </p:txBody>
      </p:sp>
      <p:sp>
        <p:nvSpPr>
          <p:cNvPr id="6" name="Rectangle 5"/>
          <p:cNvSpPr/>
          <p:nvPr/>
        </p:nvSpPr>
        <p:spPr>
          <a:xfrm>
            <a:off x="1445629" y="1074508"/>
            <a:ext cx="9102167" cy="3785652"/>
          </a:xfrm>
          <a:prstGeom prst="rect">
            <a:avLst/>
          </a:prstGeom>
        </p:spPr>
        <p:txBody>
          <a:bodyPr wrap="square">
            <a:spAutoFit/>
          </a:bodyPr>
          <a:lstStyle/>
          <a:p>
            <a:r>
              <a:rPr lang="en-IE" sz="4000" dirty="0">
                <a:latin typeface="A Year Without Rain" panose="02000000000000000000" pitchFamily="2" charset="0"/>
              </a:rPr>
              <a:t>8. Finish windows and add details. Now that the basic foundation is drawn, the possibilities for creativity are ENDLESS!! </a:t>
            </a:r>
            <a:br>
              <a:rPr lang="en-IE" sz="4000" dirty="0">
                <a:latin typeface="A Year Without Rain" panose="02000000000000000000" pitchFamily="2" charset="0"/>
              </a:rPr>
            </a:br>
            <a:r>
              <a:rPr lang="en-IE" sz="4000" dirty="0">
                <a:latin typeface="A Year Without Rain" panose="02000000000000000000" pitchFamily="2" charset="0"/>
              </a:rPr>
              <a:t>Cars, trucks, planes, restaurants, people, bridges, parades, parks, pedestrians, lights, </a:t>
            </a:r>
            <a:r>
              <a:rPr lang="en-IE" sz="4000" dirty="0" err="1">
                <a:latin typeface="A Year Without Rain" panose="02000000000000000000" pitchFamily="2" charset="0"/>
              </a:rPr>
              <a:t>etc</a:t>
            </a:r>
            <a:r>
              <a:rPr lang="en-IE" sz="4000" dirty="0">
                <a:latin typeface="A Year Without Rain" panose="02000000000000000000" pitchFamily="2" charset="0"/>
              </a:rPr>
              <a:t>, </a:t>
            </a:r>
            <a:r>
              <a:rPr lang="en-IE" sz="4000" dirty="0" err="1">
                <a:latin typeface="A Year Without Rain" panose="02000000000000000000" pitchFamily="2" charset="0"/>
              </a:rPr>
              <a:t>etc</a:t>
            </a:r>
            <a:endParaRPr lang="en-IE" sz="4000" dirty="0"/>
          </a:p>
        </p:txBody>
      </p:sp>
    </p:spTree>
    <p:extLst>
      <p:ext uri="{BB962C8B-B14F-4D97-AF65-F5344CB8AC3E}">
        <p14:creationId xmlns:p14="http://schemas.microsoft.com/office/powerpoint/2010/main" val="417249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532" y="916219"/>
            <a:ext cx="10127087" cy="5016758"/>
          </a:xfrm>
          <a:prstGeom prst="rect">
            <a:avLst/>
          </a:prstGeom>
        </p:spPr>
        <p:txBody>
          <a:bodyPr wrap="square">
            <a:spAutoFit/>
          </a:bodyPr>
          <a:lstStyle/>
          <a:p>
            <a:r>
              <a:rPr lang="en-IE" sz="4000" b="1" dirty="0">
                <a:solidFill>
                  <a:srgbClr val="222222"/>
                </a:solidFill>
                <a:latin typeface="A Year Without Rain" panose="02000000000000000000" pitchFamily="2" charset="0"/>
              </a:rPr>
              <a:t>One point perspective</a:t>
            </a:r>
            <a:r>
              <a:rPr lang="en-IE" sz="4000" dirty="0">
                <a:solidFill>
                  <a:srgbClr val="222222"/>
                </a:solidFill>
                <a:latin typeface="A Year Without Rain" panose="02000000000000000000" pitchFamily="2" charset="0"/>
              </a:rPr>
              <a:t> is a drawing method that shows how things appear to get smaller as they get further away, converging towards a single 'vanishing </a:t>
            </a:r>
            <a:r>
              <a:rPr lang="en-IE" sz="4000" b="1" dirty="0">
                <a:solidFill>
                  <a:srgbClr val="222222"/>
                </a:solidFill>
                <a:latin typeface="A Year Without Rain" panose="02000000000000000000" pitchFamily="2" charset="0"/>
              </a:rPr>
              <a:t>point</a:t>
            </a:r>
            <a:r>
              <a:rPr lang="en-IE" sz="4000" dirty="0">
                <a:solidFill>
                  <a:srgbClr val="222222"/>
                </a:solidFill>
                <a:latin typeface="A Year Without Rain" panose="02000000000000000000" pitchFamily="2" charset="0"/>
              </a:rPr>
              <a:t>' on the horizon line. </a:t>
            </a:r>
          </a:p>
          <a:p>
            <a:endParaRPr lang="en-IE" sz="4000" dirty="0">
              <a:solidFill>
                <a:srgbClr val="222222"/>
              </a:solidFill>
              <a:latin typeface="A Year Without Rain" panose="02000000000000000000" pitchFamily="2" charset="0"/>
            </a:endParaRPr>
          </a:p>
          <a:p>
            <a:r>
              <a:rPr lang="en-IE" sz="4000" dirty="0">
                <a:solidFill>
                  <a:srgbClr val="222222"/>
                </a:solidFill>
                <a:latin typeface="A Year Without Rain" panose="02000000000000000000" pitchFamily="2" charset="0"/>
              </a:rPr>
              <a:t>It is a way of drawing objects upon a flat piece of paper (or other drawing surface) so that they look three-dimensional and realistic.</a:t>
            </a:r>
            <a:endParaRPr lang="en-IE" sz="4000" dirty="0">
              <a:latin typeface="A Year Without Rain" panose="02000000000000000000" pitchFamily="2" charset="0"/>
            </a:endParaRPr>
          </a:p>
        </p:txBody>
      </p:sp>
    </p:spTree>
    <p:extLst>
      <p:ext uri="{BB962C8B-B14F-4D97-AF65-F5344CB8AC3E}">
        <p14:creationId xmlns:p14="http://schemas.microsoft.com/office/powerpoint/2010/main" val="396338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2" descr="Image result for one point persp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461" y="938592"/>
            <a:ext cx="7906599" cy="5195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4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122" name="Picture 2" descr="Image result for one point persp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864" y="784784"/>
            <a:ext cx="9286049" cy="518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5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46" name="Picture 2" descr="Image result for one point perspective"/>
          <p:cNvPicPr>
            <a:picLocks noChangeAspect="1" noChangeArrowheads="1"/>
          </p:cNvPicPr>
          <p:nvPr/>
        </p:nvPicPr>
        <p:blipFill rotWithShape="1">
          <a:blip r:embed="rId2">
            <a:extLst>
              <a:ext uri="{28A0092B-C50C-407E-A947-70E740481C1C}">
                <a14:useLocalDpi xmlns:a14="http://schemas.microsoft.com/office/drawing/2010/main" val="0"/>
              </a:ext>
            </a:extLst>
          </a:blip>
          <a:srcRect t="6481" r="971"/>
          <a:stretch/>
        </p:blipFill>
        <p:spPr bwMode="auto">
          <a:xfrm>
            <a:off x="1832445" y="575323"/>
            <a:ext cx="8383118" cy="574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4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t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677" y="856108"/>
            <a:ext cx="7713416" cy="534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it5%255B4%255D.jpg]"/>
          <p:cNvPicPr>
            <a:picLocks noChangeAspect="1" noChangeArrowheads="1"/>
          </p:cNvPicPr>
          <p:nvPr/>
        </p:nvPicPr>
        <p:blipFill rotWithShape="1">
          <a:blip r:embed="rId2">
            <a:extLst>
              <a:ext uri="{28A0092B-C50C-407E-A947-70E740481C1C}">
                <a14:useLocalDpi xmlns:a14="http://schemas.microsoft.com/office/drawing/2010/main" val="0"/>
              </a:ext>
            </a:extLst>
          </a:blip>
          <a:srcRect l="7912" t="786" r="6525" b="9337"/>
          <a:stretch/>
        </p:blipFill>
        <p:spPr bwMode="auto">
          <a:xfrm>
            <a:off x="1558345" y="682580"/>
            <a:ext cx="7996249" cy="560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6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i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887" y="693961"/>
            <a:ext cx="8537665" cy="573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9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latin typeface="A Year Without Rain" panose="02000000000000000000" pitchFamily="2" charset="0"/>
              </a:rPr>
              <a:t>1. Begin with the horizon line in the middle </a:t>
            </a:r>
          </a:p>
        </p:txBody>
      </p:sp>
      <p:pic>
        <p:nvPicPr>
          <p:cNvPr id="4" name="Content Placeholder 3" descr="edit9">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0422" y="1600536"/>
            <a:ext cx="6420991" cy="4787385"/>
          </a:xfrm>
          <a:prstGeom prst="rect">
            <a:avLst/>
          </a:prstGeom>
          <a:noFill/>
          <a:ln>
            <a:noFill/>
          </a:ln>
        </p:spPr>
      </p:pic>
      <p:sp>
        <p:nvSpPr>
          <p:cNvPr id="5" name="Title 1"/>
          <p:cNvSpPr txBox="1">
            <a:spLocks/>
          </p:cNvSpPr>
          <p:nvPr/>
        </p:nvSpPr>
        <p:spPr>
          <a:xfrm>
            <a:off x="8434589" y="2487991"/>
            <a:ext cx="2705637" cy="25347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latin typeface="A Year Without Rain" panose="02000000000000000000" pitchFamily="2" charset="0"/>
              </a:rPr>
              <a:t>Use a very light touch with your pencil. </a:t>
            </a:r>
          </a:p>
        </p:txBody>
      </p:sp>
    </p:spTree>
    <p:extLst>
      <p:ext uri="{BB962C8B-B14F-4D97-AF65-F5344CB8AC3E}">
        <p14:creationId xmlns:p14="http://schemas.microsoft.com/office/powerpoint/2010/main" val="4147844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109</Words>
  <Application>Microsoft Office PowerPoint</Application>
  <PresentationFormat>Custom</PresentationFormat>
  <Paragraphs>34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One point perspective painting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Begin with the horizon line in the middle </vt:lpstr>
      <vt:lpstr>2. Draw a dot in the middle (vanishing point) and make an “X” from corner to corner (or close enough) passing through the dot. </vt:lpstr>
      <vt:lpstr>3.Draw the footpaths first from the vanishing point </vt:lpstr>
      <vt:lpstr>4. Draw the trees starting on the bottom on the “X” all the way to the vanishing point, descending towards the middle. </vt:lpstr>
      <vt:lpstr> 5. This bit is tricky:   “One, straight out, two diagonal down, three, straight down to the ground, four straight down again, and five, bring it in along the side!”  </vt:lpstr>
      <vt:lpstr>PowerPoint Presentation</vt:lpstr>
      <vt:lpstr>7. Now rub out the “X” and the parts of the horizon line that overlap the trees and buildings</vt:lpstr>
      <vt:lpstr>PowerPoint Presentation</vt:lpstr>
    </vt:vector>
  </TitlesOfParts>
  <Company>Scoil Mhuire 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Mrs Stephens</cp:lastModifiedBy>
  <cp:revision>10</cp:revision>
  <dcterms:created xsi:type="dcterms:W3CDTF">2017-09-03T19:38:33Z</dcterms:created>
  <dcterms:modified xsi:type="dcterms:W3CDTF">2020-05-25T07:25:17Z</dcterms:modified>
</cp:coreProperties>
</file>